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7" r:id="rId3"/>
    <p:sldId id="257" r:id="rId4"/>
    <p:sldId id="281" r:id="rId5"/>
    <p:sldId id="283" r:id="rId6"/>
    <p:sldId id="284" r:id="rId7"/>
    <p:sldId id="279" r:id="rId8"/>
    <p:sldId id="304" r:id="rId9"/>
    <p:sldId id="306" r:id="rId10"/>
    <p:sldId id="296" r:id="rId11"/>
    <p:sldId id="310" r:id="rId12"/>
    <p:sldId id="311" r:id="rId13"/>
    <p:sldId id="303" r:id="rId14"/>
    <p:sldId id="309" r:id="rId15"/>
    <p:sldId id="313" r:id="rId16"/>
    <p:sldId id="308" r:id="rId17"/>
    <p:sldId id="271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 Muegge" initials="HM" lastIdx="4" clrIdx="0">
    <p:extLst>
      <p:ext uri="{19B8F6BF-5375-455C-9EA6-DF929625EA0E}">
        <p15:presenceInfo xmlns:p15="http://schemas.microsoft.com/office/powerpoint/2012/main" userId="7830b40c7e4afd0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04" autoAdjust="0"/>
  </p:normalViewPr>
  <p:slideViewPr>
    <p:cSldViewPr>
      <p:cViewPr varScale="1">
        <p:scale>
          <a:sx n="99" d="100"/>
          <a:sy n="99" d="100"/>
        </p:scale>
        <p:origin x="19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80AB8-B6C1-41F4-AE05-582D7F2B5A58}" type="datetimeFigureOut">
              <a:rPr lang="en-US" smtClean="0"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2568D-954D-4C21-B27E-BA3C7DBD71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83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10EEED-9D04-4DA9-8F3F-79C64C489575}" type="datetimeFigureOut">
              <a:rPr lang="en-US" smtClean="0"/>
              <a:t>6/8/2021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1A014F-74F1-4928-99C2-1C5F229D2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Type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014F-74F1-4928-99C2-1C5F229D23C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0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Road Example &amp;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12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>
            <a:normAutofit/>
          </a:bodyPr>
          <a:lstStyle>
            <a:lvl1pPr marL="0" marR="45720" indent="0" algn="r">
              <a:buNone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5506-8C21-48E8-BD37-C577ECDA0D3A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33800"/>
            <a:ext cx="3657600" cy="2461203"/>
          </a:xfrm>
          <a:prstGeom prst="rect">
            <a:avLst/>
          </a:prstGeom>
          <a:effectLst>
            <a:outerShdw blurRad="12700" dist="12700" sx="101000" sy="101000" algn="ctr" rotWithShape="0">
              <a:schemeClr val="bg1">
                <a:alpha val="10000"/>
              </a:scheme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EC6F-7B12-4D64-BF19-EF1828E35E7B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9613-6D70-4BBA-B895-9E1A5AE5E3F1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35C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75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 baseline="0">
                <a:latin typeface="Calibri" panose="020F0502020204030204" pitchFamily="34" charset="0"/>
              </a:defRPr>
            </a:lvl1pPr>
            <a:lvl2pPr>
              <a:defRPr sz="3200" baseline="0">
                <a:latin typeface="Calibri" panose="020F0502020204030204" pitchFamily="34" charset="0"/>
              </a:defRPr>
            </a:lvl2pPr>
            <a:lvl3pPr>
              <a:defRPr sz="2800" baseline="0">
                <a:latin typeface="Calibri" panose="020F0502020204030204" pitchFamily="34" charset="0"/>
              </a:defRPr>
            </a:lvl3pPr>
            <a:lvl4pPr>
              <a:defRPr sz="2800" baseline="0">
                <a:latin typeface="Calibri" panose="020F0502020204030204" pitchFamily="34" charset="0"/>
              </a:defRPr>
            </a:lvl4pPr>
            <a:lvl5pPr>
              <a:defRPr sz="2800" baseline="0">
                <a:latin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89EB-9E83-4651-943B-0D81157B24CB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40080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+mj-lt"/>
              </a:defRPr>
            </a:lvl1pPr>
          </a:lstStyle>
          <a:p>
            <a:fld id="{AEFBE834-2B52-4D4E-9BC9-9707C5F77A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2A7D-C543-470A-AC94-1663B83E847C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1EA15-B84C-4B1E-BC07-B53F97057B58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79793-B90E-4EBA-9CE1-6E4E6482CB37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F873-8555-4EB9-8AD0-F3345711E17A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F32C-2163-4970-95FE-9BE91748198A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8B491-4422-4E91-93BA-0C025AB84FC0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7E91F-0539-4B76-88DB-88117D67D2C7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AEFBE834-2B52-4D4E-9BC9-9707C5F77A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6F868F8-CB7A-4249-B274-2CA40EF3A272}" type="datetime1">
              <a:rPr lang="en-US" smtClean="0"/>
              <a:t>6/8/2021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87" y="5943600"/>
            <a:ext cx="1087113" cy="731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muegge@mbard.org" TargetMode="External"/><Relationship Id="rId2" Type="http://schemas.openxmlformats.org/officeDocument/2006/relationships/hyperlink" Target="mailto:dfrisbey@mbard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romero@mbard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ehha.ca.gov/calenviroscreen/report/calenviroscreen-30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www.arb.ca.gov/cc/capandtrade/auctionproceeds/communityinvestments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252" y="1143000"/>
            <a:ext cx="9144000" cy="762000"/>
          </a:xfrm>
        </p:spPr>
        <p:txBody>
          <a:bodyPr>
            <a:noAutofit/>
          </a:bodyPr>
          <a:lstStyle/>
          <a:p>
            <a:r>
              <a:rPr lang="en-US" sz="4800" dirty="0"/>
              <a:t>Community Air Protection Program</a:t>
            </a:r>
            <a:br>
              <a:rPr lang="en-US" sz="4800" dirty="0"/>
            </a:br>
            <a:r>
              <a:rPr lang="en-US" sz="4800" dirty="0"/>
              <a:t>Incentive Grants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95600"/>
            <a:ext cx="7854696" cy="1752600"/>
          </a:xfrm>
        </p:spPr>
        <p:txBody>
          <a:bodyPr>
            <a:normAutofit/>
          </a:bodyPr>
          <a:lstStyle/>
          <a:p>
            <a:r>
              <a:rPr lang="en-US" sz="2400" dirty="0"/>
              <a:t>CAPP Workshop</a:t>
            </a:r>
          </a:p>
          <a:p>
            <a:r>
              <a:rPr lang="en-US" sz="2400" dirty="0"/>
              <a:t>June 8, 2021</a:t>
            </a:r>
          </a:p>
        </p:txBody>
      </p:sp>
    </p:spTree>
    <p:extLst>
      <p:ext uri="{BB962C8B-B14F-4D97-AF65-F5344CB8AC3E}">
        <p14:creationId xmlns:p14="http://schemas.microsoft.com/office/powerpoint/2010/main" val="115859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17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CAP Program Eligible Project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17" y="15240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Zero-emission Equipment Replacements</a:t>
            </a:r>
          </a:p>
          <a:p>
            <a:pPr lvl="1"/>
            <a:r>
              <a:rPr lang="en-US" dirty="0"/>
              <a:t>Agricultural irrigation pumps</a:t>
            </a:r>
          </a:p>
          <a:p>
            <a:pPr lvl="1"/>
            <a:r>
              <a:rPr lang="en-US" dirty="0"/>
              <a:t>School buses</a:t>
            </a:r>
          </a:p>
          <a:p>
            <a:pPr lvl="1"/>
            <a:r>
              <a:rPr lang="en-US" dirty="0"/>
              <a:t>On-road Medium to Heavy Duty Trucks</a:t>
            </a:r>
          </a:p>
          <a:p>
            <a:pPr lvl="1"/>
            <a:r>
              <a:rPr lang="en-US" dirty="0"/>
              <a:t>Charging infrastructure</a:t>
            </a:r>
          </a:p>
          <a:p>
            <a:r>
              <a:rPr lang="en-US" dirty="0"/>
              <a:t>Off-Road Equipment Replacements</a:t>
            </a:r>
          </a:p>
          <a:p>
            <a:pPr lvl="1"/>
            <a:r>
              <a:rPr lang="en-US"/>
              <a:t>Tractor</a:t>
            </a:r>
            <a:r>
              <a:rPr lang="en-US" dirty="0"/>
              <a:t>, loader, forklift, grape harvesters, marine engines</a:t>
            </a:r>
          </a:p>
        </p:txBody>
      </p:sp>
    </p:spTree>
    <p:extLst>
      <p:ext uri="{BB962C8B-B14F-4D97-AF65-F5344CB8AC3E}">
        <p14:creationId xmlns:p14="http://schemas.microsoft.com/office/powerpoint/2010/main" val="177373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14870"/>
            <a:ext cx="4547716" cy="3033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96" b="8965"/>
          <a:stretch/>
        </p:blipFill>
        <p:spPr>
          <a:xfrm>
            <a:off x="914400" y="3811541"/>
            <a:ext cx="4191000" cy="3006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629500"/>
            <a:ext cx="4533386" cy="302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15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2D00A-70AB-4FDA-8826-A648B444D8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 strike="noStrike" cap="none">
              <a:solidFill>
                <a:srgbClr val="035C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61E55-C4D7-4D34-AA51-644065EE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04800"/>
            <a:ext cx="3733800" cy="3688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1CE24-9809-4B98-AD97-564CDD9E2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" t="11475" r="4149" b="8453"/>
          <a:stretch/>
        </p:blipFill>
        <p:spPr>
          <a:xfrm>
            <a:off x="4191000" y="457200"/>
            <a:ext cx="4395247" cy="2697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DB993C-C574-4817-B214-0EE156A6C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312425"/>
            <a:ext cx="5108585" cy="32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8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Prioritization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Clearly defined prioritization: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Disadvantaged Community (DAC)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Low-income Area (LI)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Zero-emission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 Project Cost Effectiveness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7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Delivered Electric School Buses to DA/LICs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78" y="1556120"/>
            <a:ext cx="8559521" cy="446368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Santa Rita Union School District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Alisal</a:t>
            </a:r>
            <a:r>
              <a:rPr lang="en-US" dirty="0"/>
              <a:t> Union School District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Chualar</a:t>
            </a:r>
            <a:r>
              <a:rPr lang="en-US" dirty="0"/>
              <a:t> Union School District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Gonzales Unified School District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Greenfield Union School District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San Antonio Union School District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Monterey County Office of Education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Live Oak Elementary School District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 Santa Cruz City Schools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9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4E16-EA55-4B06-8517-0F6A796B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n-US" sz="4000" dirty="0"/>
              <a:t>On-Road &amp; Electrification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AEABB-67B9-43E5-B1A4-EB78457019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200" b="0" i="0" u="none" strike="noStrike" cap="none">
              <a:solidFill>
                <a:srgbClr val="035C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94A528-2388-45F2-AEC6-30C0E7A3765C}"/>
              </a:ext>
            </a:extLst>
          </p:cNvPr>
          <p:cNvGraphicFramePr>
            <a:graphicFrameLocks noGrp="1"/>
          </p:cNvGraphicFramePr>
          <p:nvPr/>
        </p:nvGraphicFramePr>
        <p:xfrm>
          <a:off x="419100" y="1372942"/>
          <a:ext cx="8305800" cy="5029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171466798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5479113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51050871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3587662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Project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Max Funding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Max Funding $$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040680"/>
                  </a:ext>
                </a:extLst>
              </a:tr>
              <a:tr h="4572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On-Road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Zero-Emission School Bus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$ 400,000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60744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“” Transit Bus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$ 80,000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985295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“” HHD Truck  / Bus (GVWR &gt; 33,000 lbs.)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$ 200,000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5321597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“” MHD Truck / Bus (GVWR  19,501- 33,000 lbs.)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$ 150,000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513067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“” LHD Truck / Bus (GVWR  14,001- 19,500 lbs.)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$ 80,000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016296"/>
                  </a:ext>
                </a:extLst>
              </a:tr>
              <a:tr h="457200">
                <a:tc row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</a:rPr>
                        <a:t>EV Infrastructure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All Projects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50%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790502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Publicly Accessible Projects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60%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52625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Projects with Solar/Wind Power Systems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65%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5533437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Publicly Accessible Projects with Solar/Wind Power Systems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64949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Public School Buses – Charging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321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289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Potential CAPP Year 3 On-Road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5C973B-AD23-4322-9583-DC14BFB6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11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78" y="4420463"/>
            <a:ext cx="7828722" cy="18288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Questions/Comments?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200" dirty="0"/>
            </a:br>
            <a:r>
              <a:rPr lang="en-US" sz="2000" dirty="0"/>
              <a:t>David Frisbey</a:t>
            </a:r>
            <a:br>
              <a:rPr lang="en-US" sz="2000" dirty="0"/>
            </a:br>
            <a:r>
              <a:rPr lang="en-US" sz="2000" dirty="0"/>
              <a:t>Planning and Air Monitoring Manager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dfrisbey@mbard.org</a:t>
            </a:r>
            <a:br>
              <a:rPr lang="en-US" sz="2000" dirty="0"/>
            </a:br>
            <a:r>
              <a:rPr lang="en-US" sz="2000" dirty="0"/>
              <a:t>(831) 718-8016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33600"/>
            <a:ext cx="38602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For Diesel Engine Replacement Grants:</a:t>
            </a:r>
          </a:p>
          <a:p>
            <a:pPr algn="ctr"/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Hanna Muegge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Air Quality Planner II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  <a:hlinkClick r:id="rId3"/>
              </a:rPr>
              <a:t>hmuegge@mbard.org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(831) 718-8021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7916" y="2116015"/>
            <a:ext cx="34440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For On-Road Zero Emission Grants:</a:t>
            </a:r>
          </a:p>
          <a:p>
            <a:pPr algn="ctr"/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Alan Romero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Air Quality Planner III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  <a:hlinkClick r:id="rId4"/>
              </a:rPr>
              <a:t>aromero@mbard.org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+mj-lt"/>
              </a:rPr>
              <a:t>(831) 718-8030</a:t>
            </a:r>
          </a:p>
        </p:txBody>
      </p:sp>
    </p:spTree>
    <p:extLst>
      <p:ext uri="{BB962C8B-B14F-4D97-AF65-F5344CB8AC3E}">
        <p14:creationId xmlns:p14="http://schemas.microsoft.com/office/powerpoint/2010/main" val="53073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Workshop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information about the Community Air Protection Program Incentive Grants</a:t>
            </a:r>
          </a:p>
          <a:p>
            <a:endParaRPr lang="en-US" dirty="0"/>
          </a:p>
          <a:p>
            <a:r>
              <a:rPr lang="en-US" dirty="0"/>
              <a:t>Show projects currently available which meet program requirements</a:t>
            </a:r>
          </a:p>
          <a:p>
            <a:endParaRPr lang="en-US" dirty="0"/>
          </a:p>
          <a:p>
            <a:r>
              <a:rPr lang="en-US" dirty="0"/>
              <a:t>Seek public input on program priorities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4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dirty="0"/>
              <a:t>Assembly Bill 617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Approved July 26, 2017</a:t>
            </a:r>
          </a:p>
          <a:p>
            <a:endParaRPr lang="en-US" sz="1200" dirty="0">
              <a:latin typeface="+mj-lt"/>
            </a:endParaRPr>
          </a:p>
          <a:p>
            <a:r>
              <a:rPr lang="en-US" sz="3600" dirty="0">
                <a:latin typeface="+mj-lt"/>
              </a:rPr>
              <a:t> Community Air Protection Program</a:t>
            </a:r>
          </a:p>
          <a:p>
            <a:pPr lvl="1"/>
            <a:r>
              <a:rPr lang="en-US" sz="3600" dirty="0">
                <a:latin typeface="+mj-lt"/>
              </a:rPr>
              <a:t> focus on emissions reductions in disadvantaged communities (DACs)</a:t>
            </a:r>
          </a:p>
          <a:p>
            <a:pPr lvl="1"/>
            <a:r>
              <a:rPr lang="en-US" sz="3600" dirty="0">
                <a:latin typeface="+mj-lt"/>
              </a:rPr>
              <a:t>reduce emissions where there is a high air pollution burden</a:t>
            </a:r>
          </a:p>
          <a:p>
            <a:pPr marL="393192" lvl="1" indent="0">
              <a:buNone/>
            </a:pPr>
            <a:endParaRPr lang="en-US" sz="3600" dirty="0">
              <a:latin typeface="+mj-lt"/>
            </a:endParaRPr>
          </a:p>
          <a:p>
            <a:pPr lvl="1"/>
            <a:endParaRPr lang="en-US" sz="3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19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f\Desktop\DAC_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t="6912" r="7893" b="3386"/>
          <a:stretch/>
        </p:blipFill>
        <p:spPr bwMode="auto">
          <a:xfrm>
            <a:off x="4724400" y="1292089"/>
            <a:ext cx="4354106" cy="53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8921"/>
            <a:ext cx="8229600" cy="1143000"/>
          </a:xfrm>
        </p:spPr>
        <p:txBody>
          <a:bodyPr/>
          <a:lstStyle/>
          <a:p>
            <a:r>
              <a:rPr lang="en-US" dirty="0"/>
              <a:t>Community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213" y="1447800"/>
            <a:ext cx="8229600" cy="4389120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Disadvantaged Communities</a:t>
            </a:r>
          </a:p>
          <a:p>
            <a:pPr lvl="0">
              <a:buClr>
                <a:srgbClr val="0BD0D9"/>
              </a:buClr>
            </a:pPr>
            <a:endParaRPr lang="en-US" sz="1100" dirty="0">
              <a:solidFill>
                <a:prstClr val="black"/>
              </a:solidFill>
            </a:endParaRPr>
          </a:p>
          <a:p>
            <a:pPr lvl="1">
              <a:buClr>
                <a:srgbClr val="0F6FC6"/>
              </a:buClr>
            </a:pPr>
            <a:r>
              <a:rPr lang="en-US" dirty="0" err="1">
                <a:solidFill>
                  <a:prstClr val="black"/>
                </a:solidFill>
                <a:hlinkClick r:id="rId3"/>
              </a:rPr>
              <a:t>CalEnviroScreen</a:t>
            </a:r>
            <a:r>
              <a:rPr lang="en-US" dirty="0">
                <a:solidFill>
                  <a:prstClr val="black"/>
                </a:solidFill>
                <a:hlinkClick r:id="rId3"/>
              </a:rPr>
              <a:t> 3.0 Map</a:t>
            </a:r>
            <a:endParaRPr lang="en-US" dirty="0">
              <a:solidFill>
                <a:prstClr val="black"/>
              </a:solidFill>
            </a:endParaRPr>
          </a:p>
          <a:p>
            <a:pPr lvl="2">
              <a:buClr>
                <a:srgbClr val="0F6FC6"/>
              </a:buClr>
            </a:pPr>
            <a:r>
              <a:rPr lang="en-US" dirty="0">
                <a:solidFill>
                  <a:prstClr val="black"/>
                </a:solidFill>
              </a:rPr>
              <a:t>Scored by Multiple Factors: </a:t>
            </a:r>
          </a:p>
          <a:p>
            <a:pPr lvl="3">
              <a:buClr>
                <a:srgbClr val="0F6FC6"/>
              </a:buClr>
            </a:pPr>
            <a:r>
              <a:rPr lang="en-US" dirty="0">
                <a:solidFill>
                  <a:prstClr val="black"/>
                </a:solidFill>
              </a:rPr>
              <a:t>Pesticides</a:t>
            </a:r>
          </a:p>
          <a:p>
            <a:pPr lvl="3">
              <a:buClr>
                <a:srgbClr val="0F6FC6"/>
              </a:buClr>
            </a:pPr>
            <a:r>
              <a:rPr lang="en-US" dirty="0">
                <a:solidFill>
                  <a:prstClr val="black"/>
                </a:solidFill>
              </a:rPr>
              <a:t>Housing burden</a:t>
            </a:r>
          </a:p>
          <a:p>
            <a:pPr lvl="3">
              <a:buClr>
                <a:srgbClr val="0F6FC6"/>
              </a:buClr>
            </a:pPr>
            <a:r>
              <a:rPr lang="en-US" dirty="0">
                <a:solidFill>
                  <a:prstClr val="black"/>
                </a:solidFill>
              </a:rPr>
              <a:t>Impaired water</a:t>
            </a:r>
          </a:p>
          <a:p>
            <a:pPr lvl="3">
              <a:buClr>
                <a:srgbClr val="0F6FC6"/>
              </a:buClr>
            </a:pPr>
            <a:r>
              <a:rPr lang="en-US" dirty="0">
                <a:solidFill>
                  <a:prstClr val="black"/>
                </a:solidFill>
              </a:rPr>
              <a:t>Poverty</a:t>
            </a:r>
          </a:p>
          <a:p>
            <a:pPr lvl="3">
              <a:buClr>
                <a:srgbClr val="0F6FC6"/>
              </a:buClr>
            </a:pPr>
            <a:r>
              <a:rPr lang="en-US" dirty="0">
                <a:solidFill>
                  <a:prstClr val="black"/>
                </a:solidFill>
              </a:rPr>
              <a:t>Unemployment</a:t>
            </a:r>
          </a:p>
          <a:p>
            <a:pPr lvl="3">
              <a:buClr>
                <a:srgbClr val="0F6FC6"/>
              </a:buClr>
            </a:pPr>
            <a:endParaRPr lang="en-US" sz="1100" dirty="0">
              <a:solidFill>
                <a:prstClr val="black"/>
              </a:solidFill>
            </a:endParaRPr>
          </a:p>
          <a:p>
            <a:pPr marL="548640" lvl="4" indent="-274320">
              <a:buClr>
                <a:srgbClr val="0F6FC6"/>
              </a:buClr>
              <a:buSzPct val="95000"/>
            </a:pPr>
            <a:r>
              <a:rPr lang="en-US" sz="3200" dirty="0">
                <a:solidFill>
                  <a:prstClr val="black"/>
                </a:solidFill>
              </a:rPr>
              <a:t>Census Tracts in top 25%</a:t>
            </a:r>
          </a:p>
          <a:p>
            <a:pPr>
              <a:buClr>
                <a:srgbClr val="0F6FC6"/>
              </a:buClr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  <a:p>
            <a:pPr lvl="1"/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7" name="Picture 3" descr="C:\Users\davidf\Desktop\DAC_Map_Legend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8" b="36321"/>
          <a:stretch/>
        </p:blipFill>
        <p:spPr bwMode="auto">
          <a:xfrm>
            <a:off x="609600" y="5999327"/>
            <a:ext cx="3445987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2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Community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Adversely affected by emissions sources in DACs with a high cumulative exposure burden</a:t>
            </a:r>
          </a:p>
          <a:p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Goal to reduce criteria pollutants and toxic air contaminants within these communities</a:t>
            </a:r>
          </a:p>
          <a:p>
            <a:endParaRPr lang="en-US" sz="1100" dirty="0"/>
          </a:p>
          <a:p>
            <a:endParaRPr lang="en-US" sz="1100" dirty="0"/>
          </a:p>
          <a:p>
            <a:r>
              <a:rPr lang="en-US" dirty="0"/>
              <a:t>Statewide goal for 70% of funds spent in DACs and 80% in Low-Income Areas</a:t>
            </a:r>
          </a:p>
          <a:p>
            <a:endParaRPr lang="en-US" sz="1100" dirty="0"/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9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C6779-C139-4419-8A36-A04A86CE33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 strike="noStrike" cap="none">
              <a:solidFill>
                <a:srgbClr val="035C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48BDE-BBA9-45C1-830B-075034DA9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135918" y="1539089"/>
            <a:ext cx="8872163" cy="4990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0715F9-BAB6-432F-A6EF-3ABE6546D1C9}"/>
              </a:ext>
            </a:extLst>
          </p:cNvPr>
          <p:cNvSpPr txBox="1">
            <a:spLocks/>
          </p:cNvSpPr>
          <p:nvPr/>
        </p:nvSpPr>
        <p:spPr>
          <a:xfrm>
            <a:off x="945382" y="661528"/>
            <a:ext cx="8229600" cy="685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000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CAPP Priority Areas</a:t>
            </a:r>
          </a:p>
        </p:txBody>
      </p:sp>
    </p:spTree>
    <p:extLst>
      <p:ext uri="{BB962C8B-B14F-4D97-AF65-F5344CB8AC3E}">
        <p14:creationId xmlns:p14="http://schemas.microsoft.com/office/powerpoint/2010/main" val="222774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AB 617 Incentive Grant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/>
              <a:t>Year 1 - $655,000</a:t>
            </a:r>
          </a:p>
          <a:p>
            <a:r>
              <a:rPr lang="en-US" dirty="0"/>
              <a:t>Year 2 -  $1,638,062</a:t>
            </a:r>
          </a:p>
          <a:p>
            <a:r>
              <a:rPr lang="en-US" dirty="0"/>
              <a:t>Year 3 – </a:t>
            </a:r>
            <a:r>
              <a:rPr lang="en-US" sz="1800" b="1" i="1" u="none" strike="noStrike" dirty="0">
                <a:solidFill>
                  <a:srgbClr val="0033C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u="none" strike="noStrike" dirty="0">
                <a:effectLst/>
                <a:latin typeface="Calibri" panose="020F0502020204030204" pitchFamily="34" charset="0"/>
              </a:rPr>
              <a:t>$1,289,877</a:t>
            </a:r>
            <a:endParaRPr lang="en-US" dirty="0"/>
          </a:p>
          <a:p>
            <a:pPr lvl="1"/>
            <a:r>
              <a:rPr lang="en-US" dirty="0"/>
              <a:t>Use Carl Moyer Program Guidelines</a:t>
            </a:r>
          </a:p>
          <a:p>
            <a:pPr lvl="1"/>
            <a:r>
              <a:rPr lang="en-US" dirty="0"/>
              <a:t>Located in DACs </a:t>
            </a:r>
          </a:p>
          <a:p>
            <a:pPr lvl="1"/>
            <a:r>
              <a:rPr lang="en-US" dirty="0"/>
              <a:t>Requires outreach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3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227502"/>
              </p:ext>
            </p:extLst>
          </p:nvPr>
        </p:nvGraphicFramePr>
        <p:xfrm>
          <a:off x="228600" y="56394"/>
          <a:ext cx="8787014" cy="6790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35040" imgH="4663299" progId="AcroExch.Document.DC">
                  <p:embed/>
                </p:oleObj>
              </mc:Choice>
              <mc:Fallback>
                <p:oleObj name="Acrobat Document" r:id="rId2" imgW="6035040" imgH="466329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" y="56394"/>
                        <a:ext cx="8787014" cy="6790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016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Allowable AB 617 Project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Mobile source projects - Moyer Program</a:t>
            </a:r>
          </a:p>
          <a:p>
            <a:pPr>
              <a:spcAft>
                <a:spcPts val="1200"/>
              </a:spcAft>
            </a:pPr>
            <a:r>
              <a:rPr lang="en-US" dirty="0"/>
              <a:t> Zero-emission vehicle charging infrastructure </a:t>
            </a:r>
          </a:p>
          <a:p>
            <a:pPr>
              <a:spcAft>
                <a:spcPts val="1200"/>
              </a:spcAft>
            </a:pPr>
            <a:r>
              <a:rPr lang="en-US" dirty="0"/>
              <a:t>Stationary source equipment replacement </a:t>
            </a:r>
          </a:p>
          <a:p>
            <a:pPr>
              <a:spcAft>
                <a:spcPts val="1200"/>
              </a:spcAft>
            </a:pPr>
            <a:r>
              <a:rPr lang="en-US" dirty="0"/>
              <a:t>Community-identified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E834-2B52-4D4E-9BC9-9707C5F77A2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99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5056</TotalTime>
  <Words>557</Words>
  <Application>Microsoft Office PowerPoint</Application>
  <PresentationFormat>On-screen Show (4:3)</PresentationFormat>
  <Paragraphs>153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Constantia</vt:lpstr>
      <vt:lpstr>Noto Sans Symbols</vt:lpstr>
      <vt:lpstr>Wingdings 2</vt:lpstr>
      <vt:lpstr>Flow</vt:lpstr>
      <vt:lpstr>Acrobat Document</vt:lpstr>
      <vt:lpstr>Community Air Protection Program Incentive Grants</vt:lpstr>
      <vt:lpstr>Workshop Goals</vt:lpstr>
      <vt:lpstr>Assembly Bill 617</vt:lpstr>
      <vt:lpstr>Community Identification</vt:lpstr>
      <vt:lpstr>Community Identification</vt:lpstr>
      <vt:lpstr>PowerPoint Presentation</vt:lpstr>
      <vt:lpstr>AB 617 Incentive Grant Awards</vt:lpstr>
      <vt:lpstr>PowerPoint Presentation</vt:lpstr>
      <vt:lpstr>Allowable AB 617 Project Types</vt:lpstr>
      <vt:lpstr>CAP Program Eligible Project Types</vt:lpstr>
      <vt:lpstr>PowerPoint Presentation</vt:lpstr>
      <vt:lpstr>PowerPoint Presentation</vt:lpstr>
      <vt:lpstr>Funding Prioritization</vt:lpstr>
      <vt:lpstr>Delivered Electric School Buses to DA/LICs</vt:lpstr>
      <vt:lpstr>On-Road &amp; Electrification Funding</vt:lpstr>
      <vt:lpstr>Potential CAPP Year 3 On-Road Projects</vt:lpstr>
      <vt:lpstr>           Questions/Comments?       David Frisbey Planning and Air Monitoring Manager dfrisbey@mbard.org (831) 718-8016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O'Rourke</dc:creator>
  <cp:lastModifiedBy>David Frisbey</cp:lastModifiedBy>
  <cp:revision>163</cp:revision>
  <cp:lastPrinted>2018-05-24T23:01:02Z</cp:lastPrinted>
  <dcterms:created xsi:type="dcterms:W3CDTF">2016-01-28T18:26:49Z</dcterms:created>
  <dcterms:modified xsi:type="dcterms:W3CDTF">2021-06-08T16:19:21Z</dcterms:modified>
</cp:coreProperties>
</file>